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712" r:id="rId2"/>
  </p:sldMasterIdLst>
  <p:notesMasterIdLst>
    <p:notesMasterId r:id="rId24"/>
  </p:notesMasterIdLst>
  <p:sldIdLst>
    <p:sldId id="256" r:id="rId3"/>
    <p:sldId id="257" r:id="rId4"/>
    <p:sldId id="258" r:id="rId5"/>
    <p:sldId id="260" r:id="rId6"/>
    <p:sldId id="261" r:id="rId7"/>
    <p:sldId id="304" r:id="rId8"/>
    <p:sldId id="305" r:id="rId9"/>
    <p:sldId id="306" r:id="rId10"/>
    <p:sldId id="262" r:id="rId11"/>
    <p:sldId id="307" r:id="rId12"/>
    <p:sldId id="308" r:id="rId13"/>
    <p:sldId id="309" r:id="rId14"/>
    <p:sldId id="310" r:id="rId15"/>
    <p:sldId id="311" r:id="rId16"/>
    <p:sldId id="313" r:id="rId17"/>
    <p:sldId id="279" r:id="rId18"/>
    <p:sldId id="314" r:id="rId19"/>
    <p:sldId id="315" r:id="rId20"/>
    <p:sldId id="316" r:id="rId21"/>
    <p:sldId id="286" r:id="rId22"/>
    <p:sldId id="317" r:id="rId23"/>
  </p:sldIdLst>
  <p:sldSz cx="9144000" cy="5143500" type="screen16x9"/>
  <p:notesSz cx="6858000" cy="9144000"/>
  <p:embeddedFontLst>
    <p:embeddedFont>
      <p:font typeface="Tw Cen MT" panose="020B0602020104020603" pitchFamily="3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Arvo" panose="020B0604020202020204" charset="0"/>
      <p:regular r:id="rId33"/>
      <p:bold r:id="rId34"/>
      <p:italic r:id="rId35"/>
      <p:boldItalic r:id="rId36"/>
    </p:embeddedFont>
    <p:embeddedFont>
      <p:font typeface="Ubuntu Light" panose="020B0604020202020204" charset="0"/>
      <p:regular r:id="rId37"/>
      <p:bold r:id="rId38"/>
      <p:italic r:id="rId39"/>
      <p:boldItalic r:id="rId40"/>
    </p:embeddedFont>
    <p:embeddedFont>
      <p:font typeface="Proxima Nova Semibold" panose="020B0604020202020204" charset="0"/>
      <p:regular r:id="rId41"/>
      <p:bold r:id="rId42"/>
      <p:boldItalic r:id="rId43"/>
    </p:embeddedFont>
    <p:embeddedFont>
      <p:font typeface="Bodoni" panose="020B0604020202020204" charset="0"/>
      <p:regular r:id="rId44"/>
      <p:bold r:id="rId45"/>
      <p:italic r:id="rId46"/>
      <p:boldItalic r:id="rId47"/>
    </p:embeddedFont>
    <p:embeddedFont>
      <p:font typeface="Ubuntu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ng Nguyễn" initials="TN" lastIdx="2" clrIdx="0">
    <p:extLst>
      <p:ext uri="{19B8F6BF-5375-455C-9EA6-DF929625EA0E}">
        <p15:presenceInfo xmlns:p15="http://schemas.microsoft.com/office/powerpoint/2012/main" userId="6f421caf5b4b6e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CF0945-AAA2-4570-B473-387D6D0740DA}">
  <a:tblStyle styleId="{49CF0945-AAA2-4570-B473-387D6D0740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6CAEDF-61BE-4F3E-BD91-46120C1C18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22196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068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99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96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9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46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4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6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90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591845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799350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8580715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9723112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201865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3767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6948427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12671094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5113535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440248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032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4718338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BIG Title slid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8121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Main Content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07423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81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1305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 &amp; body slide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93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 &amp; 2 columns slide 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58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179507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896028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025756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6578315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514112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4611079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751" r:id="rId2"/>
    <p:sldLayoutId id="21474837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24918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4" r:id="rId21"/>
    <p:sldLayoutId id="2147483735" r:id="rId2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eijing+PM2.5+Da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machinelearningmastery.com/time-series-forecasting-supervised-learning/s-data-e3971d38005b" TargetMode="External"/><Relationship Id="rId4" Type="http://schemas.openxmlformats.org/officeDocument/2006/relationships/hyperlink" Target="https://medium.com/@ODSC/machine-learning-for-time-seri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03723" y="1509911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>
                <a:solidFill>
                  <a:srgbClr val="434343"/>
                </a:solidFill>
              </a:rPr>
              <a:t>Đê</a:t>
            </a:r>
            <a:r>
              <a:rPr lang="en-US" i="1" dirty="0">
                <a:solidFill>
                  <a:srgbClr val="434343"/>
                </a:solidFill>
              </a:rPr>
              <a:t>̀ </a:t>
            </a:r>
            <a:r>
              <a:rPr lang="en-US" i="1" dirty="0" err="1">
                <a:solidFill>
                  <a:srgbClr val="434343"/>
                </a:solidFill>
              </a:rPr>
              <a:t>tài</a:t>
            </a:r>
            <a:r>
              <a:rPr lang="en-US" i="1" dirty="0">
                <a:solidFill>
                  <a:srgbClr val="434343"/>
                </a:solidFill>
              </a:rPr>
              <a:t>: </a:t>
            </a:r>
            <a:r>
              <a:rPr lang="en-US" i="1" u="sng" dirty="0">
                <a:solidFill>
                  <a:srgbClr val="434343"/>
                </a:solidFill>
              </a:rPr>
              <a:t>Pollution prediction</a:t>
            </a:r>
            <a:endParaRPr i="1" u="sng" dirty="0">
              <a:solidFill>
                <a:srgbClr val="434343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603723" y="754429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Báo</a:t>
            </a:r>
            <a:r>
              <a:rPr lang="en-US" sz="32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32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cáo</a:t>
            </a:r>
            <a:r>
              <a:rPr lang="en-US" sz="32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PBL 1</a:t>
            </a:r>
            <a:endParaRPr sz="32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" name="Google Shape;194;p32">
            <a:extLst>
              <a:ext uri="{FF2B5EF4-FFF2-40B4-BE49-F238E27FC236}">
                <a16:creationId xmlns:a16="http://schemas.microsoft.com/office/drawing/2014/main" xmlns="" id="{77BF9005-2A04-4ED4-9F09-E5A117C8B5ED}"/>
              </a:ext>
            </a:extLst>
          </p:cNvPr>
          <p:cNvSpPr txBox="1"/>
          <p:nvPr/>
        </p:nvSpPr>
        <p:spPr>
          <a:xfrm>
            <a:off x="1603722" y="2649712"/>
            <a:ext cx="4166695" cy="20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Nhóm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được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gom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bởi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các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thành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viên</a:t>
            </a:r>
            <a:r>
              <a:rPr lang="en-US" sz="1800" b="1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Thái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Thi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̣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Hiền</a:t>
            </a:r>
            <a:endParaRPr lang="en-US" sz="18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Phan Chí Trung</a:t>
            </a:r>
          </a:p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Lưu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Thi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̣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Yến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Nhi</a:t>
            </a:r>
            <a:endParaRPr lang="en-US" sz="18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Trương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Thi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̣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Cẩm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Ly</a:t>
            </a:r>
          </a:p>
          <a:p>
            <a:pPr>
              <a:lnSpc>
                <a:spcPct val="115000"/>
              </a:lnSpc>
            </a:pP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Nguyễn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Văn</a:t>
            </a:r>
            <a:r>
              <a:rPr lang="en-US" sz="1800" dirty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 Anh </a:t>
            </a:r>
            <a:r>
              <a:rPr lang="en-US" sz="1800" dirty="0" err="1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Tuấn</a:t>
            </a:r>
            <a:endParaRPr lang="en-US" sz="18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167B033-52C5-4F64-8EEE-853FAC08A055}"/>
              </a:ext>
            </a:extLst>
          </p:cNvPr>
          <p:cNvSpPr txBox="1"/>
          <p:nvPr/>
        </p:nvSpPr>
        <p:spPr>
          <a:xfrm>
            <a:off x="408709" y="270164"/>
            <a:ext cx="5892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DỮ LIỆU NHIỄU VÀ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2C4E05-AEA0-48E2-8EED-FFC39386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4" y="938048"/>
            <a:ext cx="771210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D99B4C-2485-431E-8860-85C1495DDDD7}"/>
              </a:ext>
            </a:extLst>
          </p:cNvPr>
          <p:cNvSpPr txBox="1"/>
          <p:nvPr/>
        </p:nvSpPr>
        <p:spPr>
          <a:xfrm>
            <a:off x="450273" y="339436"/>
            <a:ext cx="290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21BF3E-AC18-400D-9E53-27F263AB1B7E}"/>
              </a:ext>
            </a:extLst>
          </p:cNvPr>
          <p:cNvSpPr txBox="1"/>
          <p:nvPr/>
        </p:nvSpPr>
        <p:spPr>
          <a:xfrm>
            <a:off x="658090" y="817418"/>
            <a:ext cx="684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là </a:t>
            </a:r>
            <a:r>
              <a:rPr lang="en-US" dirty="0" err="1"/>
              <a:t>đô</a:t>
            </a:r>
            <a:r>
              <a:rPr lang="en-US" dirty="0"/>
              <a:t>̣ </a:t>
            </a:r>
            <a:r>
              <a:rPr lang="en-US" dirty="0" err="1"/>
              <a:t>trê</a:t>
            </a:r>
            <a:r>
              <a:rPr lang="en-US" dirty="0"/>
              <a:t>̃. Lag-1 là </a:t>
            </a:r>
            <a:r>
              <a:rPr lang="en-US" dirty="0" err="1"/>
              <a:t>dư</a:t>
            </a:r>
            <a:r>
              <a:rPr lang="en-US" dirty="0"/>
              <a:t>̃ </a:t>
            </a:r>
            <a:r>
              <a:rPr lang="en-US" dirty="0" err="1"/>
              <a:t>liệu</a:t>
            </a:r>
            <a:r>
              <a:rPr lang="en-US" dirty="0"/>
              <a:t> </a:t>
            </a:r>
            <a:r>
              <a:rPr lang="en-US" dirty="0" err="1"/>
              <a:t>trước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́ 1 </a:t>
            </a:r>
            <a:r>
              <a:rPr lang="en-US" dirty="0" err="1"/>
              <a:t>đơn</a:t>
            </a:r>
            <a:r>
              <a:rPr lang="en-US" dirty="0"/>
              <a:t> vị.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lag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tạo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̣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lag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̃ </a:t>
            </a:r>
            <a:r>
              <a:rPr lang="en-US" dirty="0" err="1"/>
              <a:t>liệu</a:t>
            </a:r>
            <a:r>
              <a:rPr lang="en-US" dirty="0"/>
              <a:t> </a:t>
            </a:r>
            <a:r>
              <a:rPr lang="en-US" dirty="0" err="1"/>
              <a:t>hiện</a:t>
            </a:r>
            <a:r>
              <a:rPr lang="en-US" dirty="0"/>
              <a:t> </a:t>
            </a:r>
            <a:r>
              <a:rPr lang="en-US" dirty="0" err="1"/>
              <a:t>tại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27D279-968E-4006-9D7F-9A4B5B89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85" y="1510843"/>
            <a:ext cx="809738" cy="292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8A4DC6-80DD-45F3-80EF-56567995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77" y="1940742"/>
            <a:ext cx="809738" cy="277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5D6251-F510-4696-B743-9B003608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15" y="2183197"/>
            <a:ext cx="809738" cy="277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755D72-BB6A-4F4D-AC62-548DBE05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53" y="2399049"/>
            <a:ext cx="809738" cy="2772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AC302C-785D-485D-9D18-68E128F7EC27}"/>
              </a:ext>
            </a:extLst>
          </p:cNvPr>
          <p:cNvSpPr txBox="1"/>
          <p:nvPr/>
        </p:nvSpPr>
        <p:spPr>
          <a:xfrm>
            <a:off x="3006813" y="1539446"/>
            <a:ext cx="67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1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516CCC-20B4-4FB7-B777-2C5CDC55BB48}"/>
              </a:ext>
            </a:extLst>
          </p:cNvPr>
          <p:cNvSpPr txBox="1"/>
          <p:nvPr/>
        </p:nvSpPr>
        <p:spPr>
          <a:xfrm>
            <a:off x="3685310" y="1851070"/>
            <a:ext cx="134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FDBAC6-BE57-4498-9814-59DDA80C5FF0}"/>
              </a:ext>
            </a:extLst>
          </p:cNvPr>
          <p:cNvSpPr txBox="1"/>
          <p:nvPr/>
        </p:nvSpPr>
        <p:spPr>
          <a:xfrm>
            <a:off x="4495048" y="2091272"/>
            <a:ext cx="116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3</a:t>
            </a:r>
          </a:p>
        </p:txBody>
      </p:sp>
    </p:spTree>
    <p:extLst>
      <p:ext uri="{BB962C8B-B14F-4D97-AF65-F5344CB8AC3E}">
        <p14:creationId xmlns:p14="http://schemas.microsoft.com/office/powerpoint/2010/main" val="374130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48B02A-8831-43A6-ACD0-FF6B00BA07AF}"/>
              </a:ext>
            </a:extLst>
          </p:cNvPr>
          <p:cNvSpPr txBox="1"/>
          <p:nvPr/>
        </p:nvSpPr>
        <p:spPr>
          <a:xfrm>
            <a:off x="1451263" y="1546428"/>
            <a:ext cx="624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CÁC CÁCH CHỌN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BAF614-3E91-4625-82EF-393F2FA6E0A5}"/>
              </a:ext>
            </a:extLst>
          </p:cNvPr>
          <p:cNvSpPr txBox="1"/>
          <p:nvPr/>
        </p:nvSpPr>
        <p:spPr>
          <a:xfrm>
            <a:off x="2286000" y="2412337"/>
            <a:ext cx="4156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THEO CẢM TÍNH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THEO CORRELATION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THEO VÉT CẠN NHỊ PHÂN</a:t>
            </a:r>
          </a:p>
        </p:txBody>
      </p:sp>
    </p:spTree>
    <p:extLst>
      <p:ext uri="{BB962C8B-B14F-4D97-AF65-F5344CB8AC3E}">
        <p14:creationId xmlns:p14="http://schemas.microsoft.com/office/powerpoint/2010/main" val="89671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C451BA-ECCB-497F-BE8D-5F918BEE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61" y="431130"/>
            <a:ext cx="5116657" cy="44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0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6B96E1-C9D7-45AF-BA9B-B35F78E6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50" y="1035715"/>
            <a:ext cx="6406651" cy="3839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94BEC6-C651-4076-A7B9-13D30B52E24F}"/>
              </a:ext>
            </a:extLst>
          </p:cNvPr>
          <p:cNvSpPr txBox="1"/>
          <p:nvPr/>
        </p:nvSpPr>
        <p:spPr>
          <a:xfrm>
            <a:off x="1115291" y="180109"/>
            <a:ext cx="694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VÉT CẠN TẤT CẢ TRƯỜNG HỢP, 2^(SỐ LƯỢNG FEATURES) TRƯỜNG HỢP</a:t>
            </a:r>
          </a:p>
        </p:txBody>
      </p:sp>
    </p:spTree>
    <p:extLst>
      <p:ext uri="{BB962C8B-B14F-4D97-AF65-F5344CB8AC3E}">
        <p14:creationId xmlns:p14="http://schemas.microsoft.com/office/powerpoint/2010/main" val="105372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6" y="993900"/>
            <a:ext cx="6412645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434343"/>
                </a:solidFill>
              </a:rPr>
              <a:t>MODELING</a:t>
            </a:r>
            <a:endParaRPr sz="6000" b="1" dirty="0">
              <a:solidFill>
                <a:srgbClr val="434343"/>
              </a:solidFill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4" y="2564775"/>
            <a:ext cx="7005225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b="1" dirty="0"/>
              <a:t>CHIA THÀNH 2 LẦN MODEL:</a:t>
            </a:r>
          </a:p>
          <a:p>
            <a:pPr marL="742950" lvl="1" indent="-285750">
              <a:buClr>
                <a:srgbClr val="000000"/>
              </a:buClr>
              <a:buSzPts val="1100"/>
              <a:buFontTx/>
              <a:buChar char="-"/>
            </a:pPr>
            <a:r>
              <a:rPr lang="en-US" sz="1600" dirty="0"/>
              <a:t>MODEL DÙNG ĐỂ KIỂM TRA ĐỘ CHÍNH XÁC</a:t>
            </a:r>
          </a:p>
          <a:p>
            <a:pPr marL="742950" lvl="1" indent="-285750">
              <a:buClr>
                <a:srgbClr val="000000"/>
              </a:buClr>
              <a:buSzPts val="1100"/>
              <a:buFontTx/>
              <a:buChar char="-"/>
            </a:pPr>
            <a:r>
              <a:rPr lang="en-US" sz="1600" dirty="0"/>
              <a:t>MODEL DÙNG ĐỂ FORECAST CHO 6 GIỜ TIẾP THEO</a:t>
            </a:r>
          </a:p>
          <a:p>
            <a:pPr marL="285750" indent="-285750"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/>
              <a:t>Sư</a:t>
            </a:r>
            <a:r>
              <a:rPr lang="en-US" sz="1800" dirty="0"/>
              <a:t>̉ </a:t>
            </a:r>
            <a:r>
              <a:rPr lang="en-US" sz="1800" dirty="0" err="1"/>
              <a:t>dụng</a:t>
            </a:r>
            <a:r>
              <a:rPr lang="en-US" sz="1800" dirty="0"/>
              <a:t> Random Forest </a:t>
            </a:r>
            <a:r>
              <a:rPr lang="en-US" sz="1800" dirty="0" err="1"/>
              <a:t>Regresor</a:t>
            </a:r>
            <a:endParaRPr lang="en-US" sz="18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715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773" name="Google Shape;773;p55"/>
          <p:cNvSpPr txBox="1">
            <a:spLocks noGrp="1"/>
          </p:cNvSpPr>
          <p:nvPr>
            <p:ph type="ctrTitle"/>
          </p:nvPr>
        </p:nvSpPr>
        <p:spPr>
          <a:xfrm>
            <a:off x="1050882" y="251716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Mean Absolute Error</a:t>
            </a:r>
            <a:endParaRPr dirty="0"/>
          </a:p>
        </p:txBody>
      </p:sp>
      <p:sp>
        <p:nvSpPr>
          <p:cNvPr id="774" name="Google Shape;774;p55"/>
          <p:cNvSpPr txBox="1">
            <a:spLocks noGrp="1"/>
          </p:cNvSpPr>
          <p:nvPr>
            <p:ph type="subTitle" idx="1"/>
          </p:nvPr>
        </p:nvSpPr>
        <p:spPr>
          <a:xfrm>
            <a:off x="1084932" y="3122614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Đô</a:t>
            </a:r>
            <a:r>
              <a:rPr lang="en-US" dirty="0"/>
              <a:t>̣ </a:t>
            </a:r>
            <a:r>
              <a:rPr lang="en-US" dirty="0" err="1"/>
              <a:t>lỗi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bình</a:t>
            </a:r>
            <a:r>
              <a:rPr lang="en-US" dirty="0"/>
              <a:t>, </a:t>
            </a:r>
            <a:r>
              <a:rPr lang="en-US" dirty="0" err="1"/>
              <a:t>càng</a:t>
            </a:r>
            <a:r>
              <a:rPr lang="en-US" dirty="0"/>
              <a:t> </a:t>
            </a:r>
            <a:r>
              <a:rPr lang="en-US" dirty="0" err="1"/>
              <a:t>gần</a:t>
            </a:r>
            <a:r>
              <a:rPr lang="en-US" dirty="0"/>
              <a:t> 0 </a:t>
            </a:r>
            <a:r>
              <a:rPr lang="en-US" dirty="0" err="1"/>
              <a:t>càng</a:t>
            </a:r>
            <a:r>
              <a:rPr lang="en-US" dirty="0"/>
              <a:t> </a:t>
            </a:r>
            <a:r>
              <a:rPr lang="en-US" dirty="0" err="1"/>
              <a:t>tốt</a:t>
            </a:r>
            <a:endParaRPr dirty="0"/>
          </a:p>
        </p:txBody>
      </p:sp>
      <p:sp>
        <p:nvSpPr>
          <p:cNvPr id="775" name="Google Shape;775;p55"/>
          <p:cNvSpPr txBox="1">
            <a:spLocks noGrp="1"/>
          </p:cNvSpPr>
          <p:nvPr>
            <p:ph type="ctrTitle" idx="2"/>
          </p:nvPr>
        </p:nvSpPr>
        <p:spPr>
          <a:xfrm>
            <a:off x="4756032" y="251716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R² score</a:t>
            </a:r>
            <a:endParaRPr dirty="0"/>
          </a:p>
        </p:txBody>
      </p:sp>
      <p:sp>
        <p:nvSpPr>
          <p:cNvPr id="776" name="Google Shape;776;p55"/>
          <p:cNvSpPr txBox="1">
            <a:spLocks noGrp="1"/>
          </p:cNvSpPr>
          <p:nvPr>
            <p:ph type="subTitle" idx="3"/>
          </p:nvPr>
        </p:nvSpPr>
        <p:spPr>
          <a:xfrm>
            <a:off x="4790082" y="3122614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khoảng</a:t>
            </a:r>
            <a:r>
              <a:rPr lang="en-US" dirty="0"/>
              <a:t> [0, 1]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Càng</a:t>
            </a:r>
            <a:r>
              <a:rPr lang="en-US" dirty="0"/>
              <a:t> </a:t>
            </a:r>
            <a:r>
              <a:rPr lang="en-US" dirty="0" err="1"/>
              <a:t>gần</a:t>
            </a:r>
            <a:r>
              <a:rPr lang="en-US" dirty="0"/>
              <a:t> 1 </a:t>
            </a:r>
            <a:r>
              <a:rPr lang="en-US" dirty="0" err="1"/>
              <a:t>càng</a:t>
            </a:r>
            <a:r>
              <a:rPr lang="en-US" dirty="0"/>
              <a:t> </a:t>
            </a:r>
            <a:r>
              <a:rPr lang="en-US" dirty="0" err="1"/>
              <a:t>tốt</a:t>
            </a:r>
            <a:endParaRPr dirty="0"/>
          </a:p>
        </p:txBody>
      </p:sp>
      <p:sp>
        <p:nvSpPr>
          <p:cNvPr id="757" name="Google Shape;757;p55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Kiểm tra tính chính xác của model</a:t>
            </a:r>
            <a:endParaRPr dirty="0">
              <a:solidFill>
                <a:srgbClr val="434343"/>
              </a:solidFill>
            </a:endParaRPr>
          </a:p>
        </p:txBody>
      </p:sp>
      <p:grpSp>
        <p:nvGrpSpPr>
          <p:cNvPr id="758" name="Google Shape;758;p55"/>
          <p:cNvGrpSpPr/>
          <p:nvPr/>
        </p:nvGrpSpPr>
        <p:grpSpPr>
          <a:xfrm>
            <a:off x="2190877" y="1837652"/>
            <a:ext cx="4559847" cy="819916"/>
            <a:chOff x="2253223" y="1471563"/>
            <a:chExt cx="4559847" cy="819916"/>
          </a:xfrm>
        </p:grpSpPr>
        <p:grpSp>
          <p:nvGrpSpPr>
            <p:cNvPr id="759" name="Google Shape;759;p55"/>
            <p:cNvGrpSpPr/>
            <p:nvPr/>
          </p:nvGrpSpPr>
          <p:grpSpPr>
            <a:xfrm>
              <a:off x="5993170" y="1471563"/>
              <a:ext cx="819900" cy="819900"/>
              <a:chOff x="6034070" y="1612738"/>
              <a:chExt cx="819900" cy="819900"/>
            </a:xfrm>
          </p:grpSpPr>
          <p:sp>
            <p:nvSpPr>
              <p:cNvPr id="760" name="Google Shape;760;p55"/>
              <p:cNvSpPr/>
              <p:nvPr/>
            </p:nvSpPr>
            <p:spPr>
              <a:xfrm>
                <a:off x="6034070" y="1612738"/>
                <a:ext cx="819900" cy="819900"/>
              </a:xfrm>
              <a:prstGeom prst="ellipse">
                <a:avLst/>
              </a:prstGeom>
              <a:solidFill>
                <a:srgbClr val="81ECEC"/>
              </a:solidFill>
              <a:ln w="38100" cap="flat" cmpd="sng">
                <a:solidFill>
                  <a:srgbClr val="81ECE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1" name="Google Shape;761;p55"/>
              <p:cNvGrpSpPr/>
              <p:nvPr/>
            </p:nvGrpSpPr>
            <p:grpSpPr>
              <a:xfrm>
                <a:off x="6192102" y="1775130"/>
                <a:ext cx="498945" cy="495441"/>
                <a:chOff x="-63250675" y="3744075"/>
                <a:chExt cx="320350" cy="318100"/>
              </a:xfrm>
            </p:grpSpPr>
            <p:sp>
              <p:nvSpPr>
                <p:cNvPr id="762" name="Google Shape;762;p55"/>
                <p:cNvSpPr/>
                <p:nvPr/>
              </p:nvSpPr>
              <p:spPr>
                <a:xfrm>
                  <a:off x="-63126250" y="3744075"/>
                  <a:ext cx="195925" cy="19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7" h="7715" extrusionOk="0">
                      <a:moveTo>
                        <a:pt x="6020" y="0"/>
                      </a:moveTo>
                      <a:cubicBezTo>
                        <a:pt x="5921" y="0"/>
                        <a:pt x="5820" y="37"/>
                        <a:pt x="5735" y="122"/>
                      </a:cubicBezTo>
                      <a:lnTo>
                        <a:pt x="4097" y="1760"/>
                      </a:lnTo>
                      <a:cubicBezTo>
                        <a:pt x="4034" y="1854"/>
                        <a:pt x="3971" y="1917"/>
                        <a:pt x="3971" y="2012"/>
                      </a:cubicBezTo>
                      <a:lnTo>
                        <a:pt x="3782" y="3304"/>
                      </a:lnTo>
                      <a:lnTo>
                        <a:pt x="1734" y="5351"/>
                      </a:lnTo>
                      <a:cubicBezTo>
                        <a:pt x="1576" y="5288"/>
                        <a:pt x="1387" y="5225"/>
                        <a:pt x="1230" y="5225"/>
                      </a:cubicBezTo>
                      <a:cubicBezTo>
                        <a:pt x="537" y="5225"/>
                        <a:pt x="1" y="5793"/>
                        <a:pt x="1" y="6486"/>
                      </a:cubicBezTo>
                      <a:cubicBezTo>
                        <a:pt x="1" y="7210"/>
                        <a:pt x="537" y="7714"/>
                        <a:pt x="1230" y="7714"/>
                      </a:cubicBezTo>
                      <a:cubicBezTo>
                        <a:pt x="1891" y="7714"/>
                        <a:pt x="2458" y="7179"/>
                        <a:pt x="2458" y="6486"/>
                      </a:cubicBezTo>
                      <a:cubicBezTo>
                        <a:pt x="2458" y="6297"/>
                        <a:pt x="2395" y="6139"/>
                        <a:pt x="2332" y="5982"/>
                      </a:cubicBezTo>
                      <a:lnTo>
                        <a:pt x="4380" y="3934"/>
                      </a:lnTo>
                      <a:lnTo>
                        <a:pt x="5672" y="3745"/>
                      </a:lnTo>
                      <a:cubicBezTo>
                        <a:pt x="5735" y="3745"/>
                        <a:pt x="5829" y="3713"/>
                        <a:pt x="5924" y="3619"/>
                      </a:cubicBezTo>
                      <a:lnTo>
                        <a:pt x="7562" y="1980"/>
                      </a:lnTo>
                      <a:cubicBezTo>
                        <a:pt x="7837" y="1706"/>
                        <a:pt x="7609" y="1254"/>
                        <a:pt x="7251" y="1254"/>
                      </a:cubicBezTo>
                      <a:cubicBezTo>
                        <a:pt x="7240" y="1254"/>
                        <a:pt x="7228" y="1255"/>
                        <a:pt x="7216" y="1256"/>
                      </a:cubicBezTo>
                      <a:lnTo>
                        <a:pt x="6302" y="1382"/>
                      </a:lnTo>
                      <a:lnTo>
                        <a:pt x="6428" y="468"/>
                      </a:lnTo>
                      <a:cubicBezTo>
                        <a:pt x="6472" y="203"/>
                        <a:pt x="6253" y="0"/>
                        <a:pt x="60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55"/>
                <p:cNvSpPr/>
                <p:nvPr/>
              </p:nvSpPr>
              <p:spPr>
                <a:xfrm>
                  <a:off x="-63190025" y="3814050"/>
                  <a:ext cx="186675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7436" extrusionOk="0">
                      <a:moveTo>
                        <a:pt x="3718" y="1"/>
                      </a:moveTo>
                      <a:cubicBezTo>
                        <a:pt x="1670" y="1"/>
                        <a:pt x="0" y="1670"/>
                        <a:pt x="0" y="3750"/>
                      </a:cubicBezTo>
                      <a:cubicBezTo>
                        <a:pt x="0" y="5797"/>
                        <a:pt x="1638" y="7436"/>
                        <a:pt x="3718" y="7436"/>
                      </a:cubicBezTo>
                      <a:cubicBezTo>
                        <a:pt x="5765" y="7436"/>
                        <a:pt x="7467" y="5797"/>
                        <a:pt x="7467" y="3750"/>
                      </a:cubicBezTo>
                      <a:cubicBezTo>
                        <a:pt x="7467" y="3151"/>
                        <a:pt x="7341" y="2647"/>
                        <a:pt x="7120" y="2143"/>
                      </a:cubicBezTo>
                      <a:lnTo>
                        <a:pt x="5828" y="3435"/>
                      </a:lnTo>
                      <a:cubicBezTo>
                        <a:pt x="5828" y="3498"/>
                        <a:pt x="5860" y="3624"/>
                        <a:pt x="5860" y="3718"/>
                      </a:cubicBezTo>
                      <a:cubicBezTo>
                        <a:pt x="5860" y="4852"/>
                        <a:pt x="4915" y="5797"/>
                        <a:pt x="3781" y="5797"/>
                      </a:cubicBezTo>
                      <a:cubicBezTo>
                        <a:pt x="2615" y="5797"/>
                        <a:pt x="1670" y="4852"/>
                        <a:pt x="1670" y="3718"/>
                      </a:cubicBezTo>
                      <a:cubicBezTo>
                        <a:pt x="1733" y="2552"/>
                        <a:pt x="2615" y="1607"/>
                        <a:pt x="3781" y="1607"/>
                      </a:cubicBezTo>
                      <a:cubicBezTo>
                        <a:pt x="3875" y="1607"/>
                        <a:pt x="3970" y="1607"/>
                        <a:pt x="4033" y="1670"/>
                      </a:cubicBezTo>
                      <a:lnTo>
                        <a:pt x="5356" y="347"/>
                      </a:lnTo>
                      <a:cubicBezTo>
                        <a:pt x="4883" y="127"/>
                        <a:pt x="4316" y="1"/>
                        <a:pt x="37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55"/>
                <p:cNvSpPr/>
                <p:nvPr/>
              </p:nvSpPr>
              <p:spPr>
                <a:xfrm>
                  <a:off x="-63250675" y="3751050"/>
                  <a:ext cx="311125" cy="3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5" extrusionOk="0">
                      <a:moveTo>
                        <a:pt x="6270" y="0"/>
                      </a:moveTo>
                      <a:cubicBezTo>
                        <a:pt x="2773" y="0"/>
                        <a:pt x="0" y="2804"/>
                        <a:pt x="0" y="6238"/>
                      </a:cubicBezTo>
                      <a:cubicBezTo>
                        <a:pt x="0" y="9641"/>
                        <a:pt x="2804" y="12445"/>
                        <a:pt x="6238" y="12445"/>
                      </a:cubicBezTo>
                      <a:cubicBezTo>
                        <a:pt x="9672" y="12445"/>
                        <a:pt x="12445" y="9641"/>
                        <a:pt x="12445" y="6238"/>
                      </a:cubicBezTo>
                      <a:cubicBezTo>
                        <a:pt x="12445" y="5325"/>
                        <a:pt x="12256" y="4411"/>
                        <a:pt x="11878" y="3592"/>
                      </a:cubicBezTo>
                      <a:lnTo>
                        <a:pt x="11563" y="3907"/>
                      </a:lnTo>
                      <a:cubicBezTo>
                        <a:pt x="11342" y="4096"/>
                        <a:pt x="11121" y="4222"/>
                        <a:pt x="10838" y="4253"/>
                      </a:cubicBezTo>
                      <a:lnTo>
                        <a:pt x="10397" y="4348"/>
                      </a:lnTo>
                      <a:cubicBezTo>
                        <a:pt x="10680" y="4915"/>
                        <a:pt x="10806" y="5545"/>
                        <a:pt x="10806" y="6238"/>
                      </a:cubicBezTo>
                      <a:cubicBezTo>
                        <a:pt x="10806" y="8759"/>
                        <a:pt x="8759" y="10743"/>
                        <a:pt x="6270" y="10743"/>
                      </a:cubicBezTo>
                      <a:cubicBezTo>
                        <a:pt x="3781" y="10743"/>
                        <a:pt x="1733" y="8696"/>
                        <a:pt x="1733" y="6238"/>
                      </a:cubicBezTo>
                      <a:cubicBezTo>
                        <a:pt x="1733" y="3718"/>
                        <a:pt x="3781" y="1670"/>
                        <a:pt x="6270" y="1670"/>
                      </a:cubicBezTo>
                      <a:cubicBezTo>
                        <a:pt x="6931" y="1670"/>
                        <a:pt x="7561" y="1796"/>
                        <a:pt x="8160" y="2048"/>
                      </a:cubicBezTo>
                      <a:lnTo>
                        <a:pt x="8254" y="1607"/>
                      </a:lnTo>
                      <a:cubicBezTo>
                        <a:pt x="8286" y="1355"/>
                        <a:pt x="8412" y="1103"/>
                        <a:pt x="8601" y="914"/>
                      </a:cubicBezTo>
                      <a:lnTo>
                        <a:pt x="8916" y="599"/>
                      </a:lnTo>
                      <a:cubicBezTo>
                        <a:pt x="8097" y="189"/>
                        <a:pt x="7215" y="0"/>
                        <a:pt x="62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65" name="Google Shape;765;p55"/>
            <p:cNvGrpSpPr/>
            <p:nvPr/>
          </p:nvGrpSpPr>
          <p:grpSpPr>
            <a:xfrm>
              <a:off x="2253223" y="1471579"/>
              <a:ext cx="819900" cy="819900"/>
              <a:chOff x="2253223" y="1471579"/>
              <a:chExt cx="819900" cy="819900"/>
            </a:xfrm>
          </p:grpSpPr>
          <p:sp>
            <p:nvSpPr>
              <p:cNvPr id="766" name="Google Shape;766;p55"/>
              <p:cNvSpPr/>
              <p:nvPr/>
            </p:nvSpPr>
            <p:spPr>
              <a:xfrm>
                <a:off x="2253223" y="1471579"/>
                <a:ext cx="819900" cy="819900"/>
              </a:xfrm>
              <a:prstGeom prst="ellipse">
                <a:avLst/>
              </a:prstGeom>
              <a:solidFill>
                <a:srgbClr val="81ECEC"/>
              </a:solidFill>
              <a:ln w="38100" cap="flat" cmpd="sng">
                <a:solidFill>
                  <a:srgbClr val="81ECE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7" name="Google Shape;767;p55"/>
              <p:cNvGrpSpPr/>
              <p:nvPr/>
            </p:nvGrpSpPr>
            <p:grpSpPr>
              <a:xfrm>
                <a:off x="2413676" y="1633760"/>
                <a:ext cx="499000" cy="495503"/>
                <a:chOff x="2450476" y="1774935"/>
                <a:chExt cx="499000" cy="495503"/>
              </a:xfrm>
            </p:grpSpPr>
            <p:sp>
              <p:nvSpPr>
                <p:cNvPr id="768" name="Google Shape;768;p55"/>
                <p:cNvSpPr/>
                <p:nvPr/>
              </p:nvSpPr>
              <p:spPr>
                <a:xfrm>
                  <a:off x="2476454" y="1818441"/>
                  <a:ext cx="428449" cy="42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2" h="10902" extrusionOk="0">
                      <a:moveTo>
                        <a:pt x="6554" y="2647"/>
                      </a:moveTo>
                      <a:cubicBezTo>
                        <a:pt x="6979" y="2647"/>
                        <a:pt x="7404" y="2805"/>
                        <a:pt x="7719" y="3120"/>
                      </a:cubicBezTo>
                      <a:cubicBezTo>
                        <a:pt x="8381" y="3782"/>
                        <a:pt x="8381" y="4821"/>
                        <a:pt x="7751" y="5483"/>
                      </a:cubicBezTo>
                      <a:cubicBezTo>
                        <a:pt x="7436" y="5798"/>
                        <a:pt x="7058" y="5955"/>
                        <a:pt x="6585" y="5955"/>
                      </a:cubicBezTo>
                      <a:cubicBezTo>
                        <a:pt x="6144" y="5955"/>
                        <a:pt x="5703" y="5798"/>
                        <a:pt x="5388" y="5483"/>
                      </a:cubicBezTo>
                      <a:cubicBezTo>
                        <a:pt x="5073" y="5168"/>
                        <a:pt x="4915" y="4758"/>
                        <a:pt x="4915" y="4286"/>
                      </a:cubicBezTo>
                      <a:cubicBezTo>
                        <a:pt x="4915" y="3813"/>
                        <a:pt x="5073" y="3435"/>
                        <a:pt x="5388" y="3120"/>
                      </a:cubicBezTo>
                      <a:cubicBezTo>
                        <a:pt x="5703" y="2805"/>
                        <a:pt x="6128" y="2647"/>
                        <a:pt x="6554" y="2647"/>
                      </a:cubicBezTo>
                      <a:close/>
                      <a:moveTo>
                        <a:pt x="2175" y="6901"/>
                      </a:moveTo>
                      <a:lnTo>
                        <a:pt x="4065" y="8791"/>
                      </a:lnTo>
                      <a:lnTo>
                        <a:pt x="3592" y="9484"/>
                      </a:lnTo>
                      <a:lnTo>
                        <a:pt x="1418" y="7342"/>
                      </a:lnTo>
                      <a:lnTo>
                        <a:pt x="2175" y="6901"/>
                      </a:lnTo>
                      <a:close/>
                      <a:moveTo>
                        <a:pt x="6907" y="1"/>
                      </a:moveTo>
                      <a:cubicBezTo>
                        <a:pt x="6851" y="1"/>
                        <a:pt x="6795" y="11"/>
                        <a:pt x="6743" y="33"/>
                      </a:cubicBezTo>
                      <a:cubicBezTo>
                        <a:pt x="5546" y="663"/>
                        <a:pt x="4474" y="1576"/>
                        <a:pt x="3655" y="2616"/>
                      </a:cubicBezTo>
                      <a:cubicBezTo>
                        <a:pt x="3025" y="3341"/>
                        <a:pt x="2553" y="4223"/>
                        <a:pt x="2175" y="5136"/>
                      </a:cubicBezTo>
                      <a:cubicBezTo>
                        <a:pt x="2048" y="5451"/>
                        <a:pt x="1922" y="5766"/>
                        <a:pt x="1859" y="6050"/>
                      </a:cubicBezTo>
                      <a:lnTo>
                        <a:pt x="505" y="6838"/>
                      </a:lnTo>
                      <a:cubicBezTo>
                        <a:pt x="379" y="6932"/>
                        <a:pt x="316" y="7058"/>
                        <a:pt x="316" y="7184"/>
                      </a:cubicBezTo>
                      <a:cubicBezTo>
                        <a:pt x="316" y="7279"/>
                        <a:pt x="347" y="7405"/>
                        <a:pt x="442" y="7531"/>
                      </a:cubicBezTo>
                      <a:lnTo>
                        <a:pt x="1072" y="8161"/>
                      </a:lnTo>
                      <a:cubicBezTo>
                        <a:pt x="631" y="8696"/>
                        <a:pt x="1" y="9673"/>
                        <a:pt x="1" y="10272"/>
                      </a:cubicBezTo>
                      <a:cubicBezTo>
                        <a:pt x="1" y="10524"/>
                        <a:pt x="64" y="10681"/>
                        <a:pt x="158" y="10744"/>
                      </a:cubicBezTo>
                      <a:cubicBezTo>
                        <a:pt x="221" y="10839"/>
                        <a:pt x="379" y="10902"/>
                        <a:pt x="631" y="10902"/>
                      </a:cubicBezTo>
                      <a:cubicBezTo>
                        <a:pt x="1229" y="10902"/>
                        <a:pt x="2238" y="10240"/>
                        <a:pt x="2742" y="9830"/>
                      </a:cubicBezTo>
                      <a:lnTo>
                        <a:pt x="3372" y="10461"/>
                      </a:lnTo>
                      <a:cubicBezTo>
                        <a:pt x="3466" y="10555"/>
                        <a:pt x="3592" y="10587"/>
                        <a:pt x="3655" y="10587"/>
                      </a:cubicBezTo>
                      <a:lnTo>
                        <a:pt x="3687" y="10587"/>
                      </a:lnTo>
                      <a:cubicBezTo>
                        <a:pt x="3813" y="10587"/>
                        <a:pt x="3939" y="10524"/>
                        <a:pt x="4002" y="10398"/>
                      </a:cubicBezTo>
                      <a:lnTo>
                        <a:pt x="4789" y="9074"/>
                      </a:lnTo>
                      <a:cubicBezTo>
                        <a:pt x="5104" y="8980"/>
                        <a:pt x="5420" y="8854"/>
                        <a:pt x="5735" y="8759"/>
                      </a:cubicBezTo>
                      <a:cubicBezTo>
                        <a:pt x="6648" y="8381"/>
                        <a:pt x="7530" y="7877"/>
                        <a:pt x="8255" y="7279"/>
                      </a:cubicBezTo>
                      <a:cubicBezTo>
                        <a:pt x="9295" y="6459"/>
                        <a:pt x="10208" y="5388"/>
                        <a:pt x="10838" y="4223"/>
                      </a:cubicBezTo>
                      <a:cubicBezTo>
                        <a:pt x="10901" y="4065"/>
                        <a:pt x="10870" y="3876"/>
                        <a:pt x="10744" y="3750"/>
                      </a:cubicBezTo>
                      <a:lnTo>
                        <a:pt x="7215" y="127"/>
                      </a:lnTo>
                      <a:cubicBezTo>
                        <a:pt x="7131" y="43"/>
                        <a:pt x="7019" y="1"/>
                        <a:pt x="69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55"/>
                <p:cNvSpPr/>
                <p:nvPr/>
              </p:nvSpPr>
              <p:spPr>
                <a:xfrm>
                  <a:off x="2784770" y="1774935"/>
                  <a:ext cx="164706" cy="16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227" extrusionOk="0">
                      <a:moveTo>
                        <a:pt x="2941" y="1"/>
                      </a:moveTo>
                      <a:cubicBezTo>
                        <a:pt x="2906" y="1"/>
                        <a:pt x="2871" y="2"/>
                        <a:pt x="2836" y="5"/>
                      </a:cubicBezTo>
                      <a:cubicBezTo>
                        <a:pt x="1828" y="100"/>
                        <a:pt x="883" y="320"/>
                        <a:pt x="0" y="667"/>
                      </a:cubicBezTo>
                      <a:lnTo>
                        <a:pt x="3529" y="4227"/>
                      </a:lnTo>
                      <a:cubicBezTo>
                        <a:pt x="3876" y="3313"/>
                        <a:pt x="4128" y="2368"/>
                        <a:pt x="4191" y="1392"/>
                      </a:cubicBezTo>
                      <a:cubicBezTo>
                        <a:pt x="4191" y="982"/>
                        <a:pt x="4033" y="635"/>
                        <a:pt x="3812" y="352"/>
                      </a:cubicBezTo>
                      <a:cubicBezTo>
                        <a:pt x="3558" y="125"/>
                        <a:pt x="3252" y="1"/>
                        <a:pt x="29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55"/>
                <p:cNvSpPr/>
                <p:nvPr/>
              </p:nvSpPr>
              <p:spPr>
                <a:xfrm>
                  <a:off x="2663409" y="2145346"/>
                  <a:ext cx="133777" cy="1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3183" extrusionOk="0">
                      <a:moveTo>
                        <a:pt x="3403" y="0"/>
                      </a:moveTo>
                      <a:lnTo>
                        <a:pt x="3403" y="0"/>
                      </a:lnTo>
                      <a:cubicBezTo>
                        <a:pt x="2710" y="473"/>
                        <a:pt x="2017" y="819"/>
                        <a:pt x="1261" y="1134"/>
                      </a:cubicBezTo>
                      <a:cubicBezTo>
                        <a:pt x="1041" y="1292"/>
                        <a:pt x="726" y="1386"/>
                        <a:pt x="442" y="1449"/>
                      </a:cubicBezTo>
                      <a:cubicBezTo>
                        <a:pt x="347" y="1859"/>
                        <a:pt x="253" y="2237"/>
                        <a:pt x="95" y="2584"/>
                      </a:cubicBezTo>
                      <a:cubicBezTo>
                        <a:pt x="1" y="2741"/>
                        <a:pt x="32" y="2930"/>
                        <a:pt x="158" y="3056"/>
                      </a:cubicBezTo>
                      <a:cubicBezTo>
                        <a:pt x="253" y="3151"/>
                        <a:pt x="347" y="3182"/>
                        <a:pt x="442" y="3182"/>
                      </a:cubicBezTo>
                      <a:cubicBezTo>
                        <a:pt x="505" y="3182"/>
                        <a:pt x="568" y="3182"/>
                        <a:pt x="600" y="3151"/>
                      </a:cubicBezTo>
                      <a:cubicBezTo>
                        <a:pt x="1135" y="2867"/>
                        <a:pt x="1671" y="2521"/>
                        <a:pt x="2080" y="2080"/>
                      </a:cubicBezTo>
                      <a:cubicBezTo>
                        <a:pt x="2679" y="1481"/>
                        <a:pt x="3151" y="756"/>
                        <a:pt x="34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55"/>
                <p:cNvSpPr/>
                <p:nvPr/>
              </p:nvSpPr>
              <p:spPr>
                <a:xfrm>
                  <a:off x="2450476" y="1924947"/>
                  <a:ext cx="126310" cy="13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4" h="3403" extrusionOk="0">
                      <a:moveTo>
                        <a:pt x="3214" y="0"/>
                      </a:moveTo>
                      <a:cubicBezTo>
                        <a:pt x="2426" y="252"/>
                        <a:pt x="1733" y="725"/>
                        <a:pt x="1134" y="1324"/>
                      </a:cubicBezTo>
                      <a:cubicBezTo>
                        <a:pt x="693" y="1733"/>
                        <a:pt x="347" y="2269"/>
                        <a:pt x="63" y="2804"/>
                      </a:cubicBezTo>
                      <a:cubicBezTo>
                        <a:pt x="0" y="2962"/>
                        <a:pt x="32" y="3151"/>
                        <a:pt x="158" y="3277"/>
                      </a:cubicBezTo>
                      <a:cubicBezTo>
                        <a:pt x="221" y="3371"/>
                        <a:pt x="347" y="3403"/>
                        <a:pt x="410" y="3403"/>
                      </a:cubicBezTo>
                      <a:cubicBezTo>
                        <a:pt x="504" y="3403"/>
                        <a:pt x="536" y="3403"/>
                        <a:pt x="630" y="3371"/>
                      </a:cubicBezTo>
                      <a:cubicBezTo>
                        <a:pt x="977" y="3214"/>
                        <a:pt x="1355" y="3088"/>
                        <a:pt x="1764" y="2993"/>
                      </a:cubicBezTo>
                      <a:cubicBezTo>
                        <a:pt x="1827" y="2678"/>
                        <a:pt x="1953" y="2426"/>
                        <a:pt x="2079" y="2143"/>
                      </a:cubicBezTo>
                      <a:cubicBezTo>
                        <a:pt x="2394" y="1387"/>
                        <a:pt x="2741" y="694"/>
                        <a:pt x="32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23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8DA0BD-E455-45EB-BB05-14EFFF6A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40" y="2130137"/>
            <a:ext cx="5771429" cy="552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696F6B3-E1D5-477F-9EB5-9ECDC14B8151}"/>
              </a:ext>
            </a:extLst>
          </p:cNvPr>
          <p:cNvSpPr/>
          <p:nvPr/>
        </p:nvSpPr>
        <p:spPr>
          <a:xfrm>
            <a:off x="1918855" y="3034145"/>
            <a:ext cx="1046018" cy="601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Pm2.5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E7E02E0-A698-410A-A394-97C1FB6895FA}"/>
              </a:ext>
            </a:extLst>
          </p:cNvPr>
          <p:cNvSpPr/>
          <p:nvPr/>
        </p:nvSpPr>
        <p:spPr>
          <a:xfrm>
            <a:off x="3643746" y="3034145"/>
            <a:ext cx="1046018" cy="601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DEWP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0B518DE-AD71-46D0-B9FB-113FDF882B25}"/>
              </a:ext>
            </a:extLst>
          </p:cNvPr>
          <p:cNvSpPr/>
          <p:nvPr/>
        </p:nvSpPr>
        <p:spPr>
          <a:xfrm>
            <a:off x="5278582" y="3034145"/>
            <a:ext cx="1046018" cy="601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6E39936-0975-4E48-9807-117DFEC1727B}"/>
              </a:ext>
            </a:extLst>
          </p:cNvPr>
          <p:cNvCxnSpPr/>
          <p:nvPr/>
        </p:nvCxnSpPr>
        <p:spPr>
          <a:xfrm flipH="1">
            <a:off x="2653145" y="2737104"/>
            <a:ext cx="180110" cy="22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063EC72-999E-4B72-9354-B394722C013C}"/>
              </a:ext>
            </a:extLst>
          </p:cNvPr>
          <p:cNvCxnSpPr/>
          <p:nvPr/>
        </p:nvCxnSpPr>
        <p:spPr>
          <a:xfrm flipH="1">
            <a:off x="4364182" y="2682518"/>
            <a:ext cx="207818" cy="27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68EEA34-F738-4C4B-B3DB-2D1172A03184}"/>
              </a:ext>
            </a:extLst>
          </p:cNvPr>
          <p:cNvCxnSpPr/>
          <p:nvPr/>
        </p:nvCxnSpPr>
        <p:spPr>
          <a:xfrm>
            <a:off x="5908964" y="2682518"/>
            <a:ext cx="0" cy="28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02320E-2D0F-4BA6-BD14-BBFA07F34F88}"/>
              </a:ext>
            </a:extLst>
          </p:cNvPr>
          <p:cNvSpPr txBox="1"/>
          <p:nvPr/>
        </p:nvSpPr>
        <p:spPr>
          <a:xfrm>
            <a:off x="845127" y="1547677"/>
            <a:ext cx="577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Kết</a:t>
            </a:r>
            <a:r>
              <a:rPr lang="en-US" sz="2000" dirty="0"/>
              <a:t> quả </a:t>
            </a:r>
            <a:r>
              <a:rPr lang="en-US" sz="2000" dirty="0" err="1"/>
              <a:t>của</a:t>
            </a:r>
            <a:r>
              <a:rPr lang="en-US" sz="2000" dirty="0"/>
              <a:t> Model test </a:t>
            </a:r>
            <a:r>
              <a:rPr lang="en-US" sz="2000" dirty="0" err="1"/>
              <a:t>với</a:t>
            </a:r>
            <a:r>
              <a:rPr lang="en-US" sz="2000" dirty="0"/>
              <a:t> </a:t>
            </a:r>
            <a:r>
              <a:rPr lang="en-US" sz="2000" dirty="0" err="1"/>
              <a:t>tập</a:t>
            </a:r>
            <a:r>
              <a:rPr lang="en-US" sz="2000" dirty="0"/>
              <a:t> </a:t>
            </a:r>
            <a:r>
              <a:rPr lang="en-US" sz="2000" dirty="0" err="1"/>
              <a:t>dư</a:t>
            </a:r>
            <a:r>
              <a:rPr lang="en-US" sz="2000" dirty="0"/>
              <a:t>̃ </a:t>
            </a:r>
            <a:r>
              <a:rPr lang="en-US" sz="2000" dirty="0" err="1"/>
              <a:t>liệu</a:t>
            </a:r>
            <a:r>
              <a:rPr lang="en-US" sz="2000" dirty="0"/>
              <a:t>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21E6070-EBB8-42FF-8DDB-C51EB3B77D8B}"/>
              </a:ext>
            </a:extLst>
          </p:cNvPr>
          <p:cNvSpPr txBox="1"/>
          <p:nvPr/>
        </p:nvSpPr>
        <p:spPr>
          <a:xfrm>
            <a:off x="789709" y="401782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Model test </a:t>
            </a:r>
            <a:r>
              <a:rPr lang="en-US" dirty="0" err="1"/>
              <a:t>dùng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kiểm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chính</a:t>
            </a:r>
            <a:r>
              <a:rPr lang="en-US" dirty="0"/>
              <a:t> </a:t>
            </a:r>
            <a:r>
              <a:rPr lang="en-US" dirty="0" err="1"/>
              <a:t>xác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Chia </a:t>
            </a:r>
            <a:r>
              <a:rPr lang="en-US" dirty="0" err="1"/>
              <a:t>tập</a:t>
            </a:r>
            <a:r>
              <a:rPr lang="en-US" dirty="0"/>
              <a:t> train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cho</a:t>
            </a:r>
            <a:r>
              <a:rPr lang="en-US" dirty="0"/>
              <a:t> model </a:t>
            </a:r>
            <a:r>
              <a:rPr lang="en-US" dirty="0" err="1"/>
              <a:t>học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Chia </a:t>
            </a:r>
            <a:r>
              <a:rPr lang="en-US" dirty="0" err="1"/>
              <a:t>tập</a:t>
            </a:r>
            <a:r>
              <a:rPr lang="en-US" dirty="0"/>
              <a:t> test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kiểm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chính</a:t>
            </a:r>
            <a:r>
              <a:rPr lang="en-US" dirty="0"/>
              <a:t> </a:t>
            </a:r>
            <a:r>
              <a:rPr lang="en-US" dirty="0" err="1"/>
              <a:t>xác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đô</a:t>
            </a:r>
            <a:r>
              <a:rPr lang="en-US" dirty="0"/>
              <a:t>̣ </a:t>
            </a:r>
            <a:r>
              <a:rPr lang="en-US" dirty="0" err="1"/>
              <a:t>lỗi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6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6D4C4E-0189-466A-A858-803B85D59B64}"/>
              </a:ext>
            </a:extLst>
          </p:cNvPr>
          <p:cNvSpPr txBox="1"/>
          <p:nvPr/>
        </p:nvSpPr>
        <p:spPr>
          <a:xfrm>
            <a:off x="803563" y="578250"/>
            <a:ext cx="467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forecast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418346-2FF0-4759-A390-AAD0B2AF0462}"/>
              </a:ext>
            </a:extLst>
          </p:cNvPr>
          <p:cNvSpPr txBox="1"/>
          <p:nvPr/>
        </p:nvSpPr>
        <p:spPr>
          <a:xfrm>
            <a:off x="1004454" y="1215447"/>
            <a:ext cx="58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cả dataset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cho</a:t>
            </a:r>
            <a:r>
              <a:rPr lang="en-US" dirty="0"/>
              <a:t> model </a:t>
            </a:r>
            <a:r>
              <a:rPr lang="en-US" dirty="0" err="1"/>
              <a:t>học</a:t>
            </a:r>
            <a:r>
              <a:rPr lang="en-US" dirty="0"/>
              <a:t> </a:t>
            </a:r>
            <a:r>
              <a:rPr lang="en-US" dirty="0" err="1"/>
              <a:t>nhiều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D1BF23-11B7-4260-BB7E-39614FCF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8" y="2507635"/>
            <a:ext cx="8607020" cy="1081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497F236-E46C-492E-8117-866365D1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" y="3589341"/>
            <a:ext cx="8672945" cy="95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315FB78-B402-4364-BD6B-CE4C3C39FBD9}"/>
              </a:ext>
            </a:extLst>
          </p:cNvPr>
          <p:cNvSpPr txBox="1"/>
          <p:nvPr/>
        </p:nvSpPr>
        <p:spPr>
          <a:xfrm>
            <a:off x="803563" y="1841102"/>
            <a:ext cx="568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Phương</a:t>
            </a:r>
            <a:r>
              <a:rPr lang="en-US" sz="1600" b="1" dirty="0"/>
              <a:t> </a:t>
            </a:r>
            <a:r>
              <a:rPr lang="en-US" sz="1600" b="1" dirty="0" err="1"/>
              <a:t>pháp</a:t>
            </a:r>
            <a:r>
              <a:rPr lang="en-US" sz="1600" b="1" dirty="0"/>
              <a:t> </a:t>
            </a:r>
            <a:r>
              <a:rPr lang="en-US" sz="1600" b="1" dirty="0" err="1"/>
              <a:t>dư</a:t>
            </a:r>
            <a:r>
              <a:rPr lang="en-US" sz="1600" b="1" dirty="0"/>
              <a:t>̣ </a:t>
            </a:r>
            <a:r>
              <a:rPr lang="en-US" sz="1600" b="1" dirty="0" err="1"/>
              <a:t>đoán</a:t>
            </a:r>
            <a:r>
              <a:rPr lang="en-US" sz="1600" b="1" dirty="0"/>
              <a:t> </a:t>
            </a:r>
            <a:r>
              <a:rPr lang="en-US" sz="1600" b="1" dirty="0" err="1"/>
              <a:t>cho</a:t>
            </a:r>
            <a:r>
              <a:rPr lang="en-US" sz="1600" b="1" dirty="0"/>
              <a:t> 6 </a:t>
            </a:r>
            <a:r>
              <a:rPr lang="en-US" sz="1600" b="1" dirty="0" err="1"/>
              <a:t>giơ</a:t>
            </a:r>
            <a:r>
              <a:rPr lang="en-US" sz="1600" b="1" dirty="0"/>
              <a:t>̀ </a:t>
            </a:r>
            <a:r>
              <a:rPr lang="en-US" sz="1600" b="1" dirty="0" err="1"/>
              <a:t>tiếp</a:t>
            </a:r>
            <a:r>
              <a:rPr lang="en-US" sz="1600" b="1" dirty="0"/>
              <a:t> </a:t>
            </a:r>
            <a:r>
              <a:rPr lang="en-US" sz="1600" b="1" dirty="0" err="1"/>
              <a:t>theo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4450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8161850-04EA-4D2F-ADB1-12A33EEF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57" y="1214900"/>
            <a:ext cx="4042315" cy="2461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0E76F7-19BE-487E-A16C-9724EE623A68}"/>
              </a:ext>
            </a:extLst>
          </p:cNvPr>
          <p:cNvSpPr txBox="1"/>
          <p:nvPr/>
        </p:nvSpPr>
        <p:spPr>
          <a:xfrm>
            <a:off x="713508" y="81479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KẾT QUẢ DỰ ĐOÁN PM2.5, DEWP, TEMP 6 GIỜ TIẾP THEO</a:t>
            </a:r>
          </a:p>
        </p:txBody>
      </p:sp>
    </p:spTree>
    <p:extLst>
      <p:ext uri="{BB962C8B-B14F-4D97-AF65-F5344CB8AC3E}">
        <p14:creationId xmlns:p14="http://schemas.microsoft.com/office/powerpoint/2010/main" val="14532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767894" y="218337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3765843" y="1737829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Khám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́ dataset </a:t>
            </a:r>
            <a:r>
              <a:rPr lang="en-US" dirty="0" err="1"/>
              <a:t>của</a:t>
            </a:r>
            <a:r>
              <a:rPr lang="en-US" dirty="0"/>
              <a:t> </a:t>
            </a:r>
            <a:r>
              <a:rPr lang="en-US" dirty="0" err="1"/>
              <a:t>bắc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3765844" y="1227175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tích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̀ </a:t>
            </a:r>
            <a:r>
              <a:rPr lang="en-US" dirty="0" err="1"/>
              <a:t>bài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dataset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3786158" y="261292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pháp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</a:t>
            </a:r>
            <a:r>
              <a:rPr lang="en-US" dirty="0" err="1"/>
              <a:t>áp</a:t>
            </a:r>
            <a:r>
              <a:rPr lang="en-US" dirty="0"/>
              <a:t> </a:t>
            </a:r>
            <a:r>
              <a:rPr lang="en-US" dirty="0" err="1"/>
              <a:t>dụng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 preparing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3765844" y="3481641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Kết</a:t>
            </a:r>
            <a:r>
              <a:rPr lang="en-US" dirty="0"/>
              <a:t> quả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2441844" y="1546662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2441844" y="2673887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2441844" y="3801112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3" name="Google Shape;205;p33">
            <a:extLst>
              <a:ext uri="{FF2B5EF4-FFF2-40B4-BE49-F238E27FC236}">
                <a16:creationId xmlns:a16="http://schemas.microsoft.com/office/drawing/2014/main" xmlns="" id="{B1F86523-B2A0-4B98-B8D8-8F6C9A4CE4F6}"/>
              </a:ext>
            </a:extLst>
          </p:cNvPr>
          <p:cNvSpPr txBox="1">
            <a:spLocks/>
          </p:cNvSpPr>
          <p:nvPr/>
        </p:nvSpPr>
        <p:spPr>
          <a:xfrm>
            <a:off x="3821262" y="4085117"/>
            <a:ext cx="3367200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tích</a:t>
            </a:r>
            <a:r>
              <a:rPr lang="en-US" dirty="0"/>
              <a:t> forecast outcome,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chính</a:t>
            </a:r>
            <a:r>
              <a:rPr lang="en-US" dirty="0"/>
              <a:t> </a:t>
            </a:r>
            <a:r>
              <a:rPr lang="en-US" dirty="0" err="1"/>
              <a:t>xác</a:t>
            </a:r>
            <a:r>
              <a:rPr lang="en-US" dirty="0"/>
              <a:t>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2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T</a:t>
            </a:r>
            <a:r>
              <a:rPr lang="en-US" dirty="0">
                <a:solidFill>
                  <a:srgbClr val="434343"/>
                </a:solidFill>
              </a:rPr>
              <a:t>h</a:t>
            </a:r>
            <a:r>
              <a:rPr lang="es" dirty="0">
                <a:solidFill>
                  <a:srgbClr val="434343"/>
                </a:solidFill>
              </a:rPr>
              <a:t>am khảo 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26" name="Google Shape;926;p62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rgbClr val="999999"/>
                </a:solidFill>
                <a:hlinkClick r:id="rId3"/>
              </a:rPr>
              <a:t>https://archive.ics.uci.edu/ml/datasets/Beijing+PM2.5+Data</a:t>
            </a:r>
            <a:endParaRPr lang="en-US" dirty="0">
              <a:solidFill>
                <a:srgbClr val="999999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rgbClr val="999999"/>
                </a:solidFill>
                <a:hlinkClick r:id="rId4"/>
              </a:rPr>
              <a:t>https://medium.com/@ODSC/machine-learning-for-time-serie</a:t>
            </a:r>
            <a:endParaRPr lang="en-US" dirty="0">
              <a:solidFill>
                <a:srgbClr val="999999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rgbClr val="999999"/>
                </a:solidFill>
                <a:hlinkClick r:id="rId5"/>
              </a:rPr>
              <a:t>https://machinelearningmastery.com/time-series-forecasting-supervised-learning/s-data-e3971d38005b</a:t>
            </a:r>
            <a:endParaRPr lang="en-US" dirty="0">
              <a:solidFill>
                <a:srgbClr val="999999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rgbClr val="999999"/>
                </a:solidFill>
              </a:rPr>
              <a:t>https://en.wikipedia.org/wiki/Time_series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927" name="Google Shape;927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20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" name="Google Shape;6249;p74">
            <a:extLst>
              <a:ext uri="{FF2B5EF4-FFF2-40B4-BE49-F238E27FC236}">
                <a16:creationId xmlns:a16="http://schemas.microsoft.com/office/drawing/2014/main" xmlns="" id="{8A9D32F2-58B0-4FE0-B64C-961640E55538}"/>
              </a:ext>
            </a:extLst>
          </p:cNvPr>
          <p:cNvGrpSpPr/>
          <p:nvPr/>
        </p:nvGrpSpPr>
        <p:grpSpPr>
          <a:xfrm>
            <a:off x="3232985" y="669169"/>
            <a:ext cx="367261" cy="367261"/>
            <a:chOff x="-65145700" y="3727425"/>
            <a:chExt cx="317425" cy="317425"/>
          </a:xfrm>
        </p:grpSpPr>
        <p:sp>
          <p:nvSpPr>
            <p:cNvPr id="6" name="Google Shape;6250;p74">
              <a:extLst>
                <a:ext uri="{FF2B5EF4-FFF2-40B4-BE49-F238E27FC236}">
                  <a16:creationId xmlns:a16="http://schemas.microsoft.com/office/drawing/2014/main" xmlns="" id="{CE4984D5-DA04-4D81-A813-74CA56420A4D}"/>
                </a:ext>
              </a:extLst>
            </p:cNvPr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51;p74">
              <a:extLst>
                <a:ext uri="{FF2B5EF4-FFF2-40B4-BE49-F238E27FC236}">
                  <a16:creationId xmlns:a16="http://schemas.microsoft.com/office/drawing/2014/main" xmlns="" id="{A19993C6-F5A1-4B4B-9F93-50EA26E5381F}"/>
                </a:ext>
              </a:extLst>
            </p:cNvPr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98A471-EA0D-4A9E-ABDC-2EA74F72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17" y="-48491"/>
            <a:ext cx="68551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6" y="993900"/>
            <a:ext cx="6412645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434343"/>
                </a:solidFill>
              </a:rPr>
              <a:t>Vê</a:t>
            </a:r>
            <a:r>
              <a:rPr lang="en-US" sz="6000" b="1" dirty="0">
                <a:solidFill>
                  <a:srgbClr val="434343"/>
                </a:solidFill>
              </a:rPr>
              <a:t>̀ dataset</a:t>
            </a:r>
            <a:endParaRPr sz="6000" b="1" dirty="0">
              <a:solidFill>
                <a:srgbClr val="434343"/>
              </a:solidFill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4" y="2564775"/>
            <a:ext cx="7005225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/>
              <a:t>Dataset là </a:t>
            </a:r>
            <a:r>
              <a:rPr lang="en-US" sz="1800" dirty="0" err="1"/>
              <a:t>tập</a:t>
            </a:r>
            <a:r>
              <a:rPr lang="en-US" sz="1800" dirty="0"/>
              <a:t> </a:t>
            </a:r>
            <a:r>
              <a:rPr lang="en-US" sz="1800" dirty="0" err="1"/>
              <a:t>hợp</a:t>
            </a:r>
            <a:r>
              <a:rPr lang="en-US" sz="1800" dirty="0"/>
              <a:t> </a:t>
            </a: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 </a:t>
            </a:r>
            <a:r>
              <a:rPr lang="en-US" sz="1800" dirty="0" err="1"/>
              <a:t>của</a:t>
            </a:r>
            <a:r>
              <a:rPr lang="en-US" sz="1800" dirty="0"/>
              <a:t> </a:t>
            </a:r>
            <a:r>
              <a:rPr lang="en-US" sz="1800" dirty="0" err="1"/>
              <a:t>những</a:t>
            </a:r>
            <a:r>
              <a:rPr lang="en-US" sz="1800" dirty="0"/>
              <a:t> </a:t>
            </a:r>
            <a:r>
              <a:rPr lang="en-US" sz="1800" dirty="0" err="1"/>
              <a:t>yếu</a:t>
            </a:r>
            <a:r>
              <a:rPr lang="en-US" sz="1800" dirty="0"/>
              <a:t> </a:t>
            </a:r>
            <a:r>
              <a:rPr lang="en-US" sz="1800" dirty="0" err="1"/>
              <a:t>tô</a:t>
            </a:r>
            <a:r>
              <a:rPr lang="en-US" sz="1800" dirty="0"/>
              <a:t>́ </a:t>
            </a:r>
            <a:r>
              <a:rPr lang="en-US" sz="1800" dirty="0" err="1"/>
              <a:t>gây</a:t>
            </a:r>
            <a:r>
              <a:rPr lang="en-US" sz="1800" dirty="0"/>
              <a:t> </a:t>
            </a:r>
            <a:r>
              <a:rPr lang="en-US" sz="1800" dirty="0" err="1"/>
              <a:t>ảnh</a:t>
            </a:r>
            <a:r>
              <a:rPr lang="en-US" sz="1800" dirty="0"/>
              <a:t> </a:t>
            </a:r>
            <a:r>
              <a:rPr lang="en-US" sz="1800" dirty="0" err="1"/>
              <a:t>hưởng</a:t>
            </a:r>
            <a:r>
              <a:rPr lang="en-US" sz="1800" dirty="0"/>
              <a:t> </a:t>
            </a:r>
            <a:r>
              <a:rPr lang="en-US" sz="1800" dirty="0" err="1"/>
              <a:t>đến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́ </a:t>
            </a:r>
            <a:r>
              <a:rPr lang="en-US" sz="1800" dirty="0" err="1"/>
              <a:t>hậu</a:t>
            </a:r>
            <a:r>
              <a:rPr lang="en-US" sz="1800" dirty="0"/>
              <a:t> </a:t>
            </a:r>
            <a:r>
              <a:rPr lang="en-US" sz="1800" dirty="0" err="1"/>
              <a:t>của</a:t>
            </a:r>
            <a:r>
              <a:rPr lang="en-US" sz="1800" dirty="0"/>
              <a:t> </a:t>
            </a:r>
            <a:r>
              <a:rPr lang="en-US" sz="1800" dirty="0" err="1"/>
              <a:t>bắc</a:t>
            </a:r>
            <a:r>
              <a:rPr lang="en-US" sz="1800" dirty="0"/>
              <a:t> </a:t>
            </a:r>
            <a:r>
              <a:rPr lang="en-US" sz="1800" dirty="0" err="1"/>
              <a:t>kinh</a:t>
            </a:r>
            <a:r>
              <a:rPr lang="en-US" sz="1800" dirty="0"/>
              <a:t>, Trung </a:t>
            </a:r>
            <a:r>
              <a:rPr lang="en-US" sz="1800" dirty="0" err="1"/>
              <a:t>quốc</a:t>
            </a: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/>
              <a:t>Data </a:t>
            </a:r>
            <a:r>
              <a:rPr lang="en-US" sz="1800" dirty="0" err="1"/>
              <a:t>thu</a:t>
            </a:r>
            <a:r>
              <a:rPr lang="en-US" sz="1800" dirty="0"/>
              <a:t> </a:t>
            </a:r>
            <a:r>
              <a:rPr lang="en-US" sz="1800" dirty="0" err="1"/>
              <a:t>thập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giơ</a:t>
            </a:r>
            <a:r>
              <a:rPr lang="en-US" sz="1800" dirty="0"/>
              <a:t>̀, </a:t>
            </a:r>
            <a:r>
              <a:rPr lang="en-US" sz="1800" dirty="0" err="1"/>
              <a:t>tư</a:t>
            </a:r>
            <a:r>
              <a:rPr lang="en-US" sz="1800" dirty="0"/>
              <a:t>̀ 2010-2014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cầu</a:t>
            </a:r>
            <a:r>
              <a:rPr lang="en-US" sz="1800" dirty="0"/>
              <a:t>: </a:t>
            </a:r>
            <a:r>
              <a:rPr lang="en-US" sz="1800" dirty="0" err="1"/>
              <a:t>dư</a:t>
            </a:r>
            <a:r>
              <a:rPr lang="en-US" sz="1800" dirty="0"/>
              <a:t>̣ </a:t>
            </a:r>
            <a:r>
              <a:rPr lang="en-US" sz="1800" dirty="0" err="1"/>
              <a:t>đoán</a:t>
            </a:r>
            <a:r>
              <a:rPr lang="en-US" sz="1800" dirty="0"/>
              <a:t> pm2.5, </a:t>
            </a:r>
            <a:r>
              <a:rPr lang="en-US" sz="1800" dirty="0" err="1"/>
              <a:t>dewp</a:t>
            </a:r>
            <a:r>
              <a:rPr lang="en-US" sz="1800" dirty="0"/>
              <a:t>, temp 6 </a:t>
            </a:r>
            <a:r>
              <a:rPr lang="en-US" sz="1800" dirty="0" err="1"/>
              <a:t>giơ</a:t>
            </a:r>
            <a:r>
              <a:rPr lang="en-US" sz="1800" dirty="0"/>
              <a:t>̀ </a:t>
            </a:r>
            <a:r>
              <a:rPr lang="en-US" sz="1800" dirty="0" err="1"/>
              <a:t>tiếp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endParaRPr sz="18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987358-7853-4B16-809B-28A4DB6F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6" y="510496"/>
            <a:ext cx="2935137" cy="1650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—Someone famous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CA69BA-2B06-4F8B-867A-67F9A817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3" y="552613"/>
            <a:ext cx="8240275" cy="3858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1306937" y="685799"/>
            <a:ext cx="3305118" cy="828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434343"/>
                </a:solidFill>
              </a:rPr>
              <a:t>Đô</a:t>
            </a:r>
            <a:r>
              <a:rPr lang="en-US" dirty="0">
                <a:solidFill>
                  <a:srgbClr val="434343"/>
                </a:solidFill>
              </a:rPr>
              <a:t>̣ </a:t>
            </a:r>
            <a:r>
              <a:rPr lang="en-US" dirty="0" err="1">
                <a:solidFill>
                  <a:srgbClr val="434343"/>
                </a:solidFill>
              </a:rPr>
              <a:t>ẩm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tương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đối</a:t>
            </a:r>
            <a:r>
              <a:rPr lang="en-US" dirty="0">
                <a:solidFill>
                  <a:srgbClr val="434343"/>
                </a:solidFill>
              </a:rPr>
              <a:t>: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7542AEC-E40E-4707-BFFF-5D58897F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9" y="633139"/>
            <a:ext cx="2901662" cy="880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03" y="1513834"/>
            <a:ext cx="3778771" cy="2834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8BF135-390D-4B6A-901E-56A1E96F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1" y="566869"/>
            <a:ext cx="8115757" cy="40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73199E-EA2E-418D-9E4C-71CBF7B0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91" y="2442311"/>
            <a:ext cx="5407800" cy="2682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D46622-1C69-49EB-8157-22133E6D9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7" y="87360"/>
            <a:ext cx="4747581" cy="23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6" y="993900"/>
            <a:ext cx="7708045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434343"/>
                </a:solidFill>
              </a:rPr>
              <a:t>Các</a:t>
            </a:r>
            <a:r>
              <a:rPr lang="en-US" sz="4000" b="1" dirty="0">
                <a:solidFill>
                  <a:srgbClr val="434343"/>
                </a:solidFill>
              </a:rPr>
              <a:t> </a:t>
            </a:r>
            <a:r>
              <a:rPr lang="en-US" sz="4000" b="1" dirty="0" err="1">
                <a:solidFill>
                  <a:srgbClr val="434343"/>
                </a:solidFill>
              </a:rPr>
              <a:t>Phương</a:t>
            </a:r>
            <a:r>
              <a:rPr lang="en-US" sz="4000" b="1" dirty="0">
                <a:solidFill>
                  <a:srgbClr val="434343"/>
                </a:solidFill>
              </a:rPr>
              <a:t> </a:t>
            </a:r>
            <a:r>
              <a:rPr lang="en-US" sz="4000" b="1" dirty="0" err="1">
                <a:solidFill>
                  <a:srgbClr val="434343"/>
                </a:solidFill>
              </a:rPr>
              <a:t>pháp</a:t>
            </a:r>
            <a:r>
              <a:rPr lang="en-US" sz="4000" b="1" dirty="0">
                <a:solidFill>
                  <a:srgbClr val="434343"/>
                </a:solidFill>
              </a:rPr>
              <a:t> </a:t>
            </a:r>
            <a:r>
              <a:rPr lang="en-US" sz="4000" b="1" dirty="0" err="1">
                <a:solidFill>
                  <a:srgbClr val="434343"/>
                </a:solidFill>
              </a:rPr>
              <a:t>sư</a:t>
            </a:r>
            <a:r>
              <a:rPr lang="en-US" sz="4000" b="1" dirty="0">
                <a:solidFill>
                  <a:srgbClr val="434343"/>
                </a:solidFill>
              </a:rPr>
              <a:t>̉ </a:t>
            </a:r>
            <a:r>
              <a:rPr lang="en-US" sz="4000" b="1" dirty="0" err="1">
                <a:solidFill>
                  <a:srgbClr val="434343"/>
                </a:solidFill>
              </a:rPr>
              <a:t>dụng</a:t>
            </a:r>
            <a:r>
              <a:rPr lang="en-US" sz="4000" b="1" dirty="0">
                <a:solidFill>
                  <a:srgbClr val="434343"/>
                </a:solidFill>
              </a:rPr>
              <a:t> </a:t>
            </a:r>
            <a:r>
              <a:rPr lang="en-US" sz="4000" b="1" dirty="0" err="1">
                <a:solidFill>
                  <a:srgbClr val="434343"/>
                </a:solidFill>
              </a:rPr>
              <a:t>trong</a:t>
            </a:r>
            <a:r>
              <a:rPr lang="en-US" sz="4000" b="1" dirty="0">
                <a:solidFill>
                  <a:srgbClr val="434343"/>
                </a:solidFill>
              </a:rPr>
              <a:t> data preparation</a:t>
            </a:r>
            <a:endParaRPr sz="4000" b="1" dirty="0">
              <a:solidFill>
                <a:srgbClr val="434343"/>
              </a:solidFill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4" y="2564775"/>
            <a:ext cx="7005225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/>
              <a:t>Xư</a:t>
            </a:r>
            <a:r>
              <a:rPr lang="en-US" sz="1800" dirty="0"/>
              <a:t>̉ </a:t>
            </a:r>
            <a:r>
              <a:rPr lang="en-US" sz="1800" dirty="0" err="1"/>
              <a:t>ly</a:t>
            </a:r>
            <a:r>
              <a:rPr lang="en-US" sz="1800" dirty="0"/>
              <a:t>́ missing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/>
              <a:t>Xư</a:t>
            </a:r>
            <a:r>
              <a:rPr lang="en-US" sz="1800" dirty="0"/>
              <a:t>̉ lí outliers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/>
              <a:t>Lag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/>
              <a:t>Cách</a:t>
            </a:r>
            <a:r>
              <a:rPr lang="en-US" sz="1800" dirty="0"/>
              <a:t> </a:t>
            </a:r>
            <a:r>
              <a:rPr lang="en-US" sz="1800" dirty="0" err="1"/>
              <a:t>chọn</a:t>
            </a:r>
            <a:r>
              <a:rPr lang="en-US" sz="1800" dirty="0"/>
              <a:t> features</a:t>
            </a:r>
            <a:endParaRPr sz="18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616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768250" y="1440872"/>
            <a:ext cx="3803750" cy="28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Xư</a:t>
            </a:r>
            <a:r>
              <a:rPr lang="en-US" sz="1600" b="1" dirty="0"/>
              <a:t>̉ </a:t>
            </a:r>
            <a:r>
              <a:rPr lang="en-US" sz="1600" b="1" dirty="0" err="1"/>
              <a:t>ly</a:t>
            </a:r>
            <a:r>
              <a:rPr lang="en-US" sz="1600" b="1" dirty="0"/>
              <a:t>́ missing data: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 err="1"/>
              <a:t>Điền</a:t>
            </a:r>
            <a:r>
              <a:rPr lang="en-US" sz="1600" dirty="0"/>
              <a:t> </a:t>
            </a:r>
            <a:r>
              <a:rPr lang="en-US" sz="1600" dirty="0" err="1"/>
              <a:t>vào</a:t>
            </a:r>
            <a:r>
              <a:rPr lang="en-US" sz="1600" dirty="0"/>
              <a:t> missing data:</a:t>
            </a:r>
          </a:p>
          <a:p>
            <a:pPr marL="742950" lvl="1" indent="-285750" algn="l">
              <a:buFontTx/>
              <a:buChar char="-"/>
            </a:pPr>
            <a:r>
              <a:rPr lang="en-US" sz="1600" dirty="0"/>
              <a:t>Mean/median</a:t>
            </a:r>
          </a:p>
          <a:p>
            <a:pPr marL="742950" lvl="1" indent="-285750" algn="l">
              <a:buFontTx/>
              <a:buChar char="-"/>
            </a:pPr>
            <a:r>
              <a:rPr lang="en-US" sz="1600" dirty="0"/>
              <a:t>Past data</a:t>
            </a:r>
          </a:p>
          <a:p>
            <a:pPr marL="285750" indent="-285750" algn="l">
              <a:buFontTx/>
              <a:buChar char="-"/>
            </a:pPr>
            <a:r>
              <a:rPr lang="en-US" sz="1600" dirty="0" err="1"/>
              <a:t>Xóa</a:t>
            </a:r>
            <a:r>
              <a:rPr lang="en-US" sz="1600" dirty="0"/>
              <a:t> missing data</a:t>
            </a: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C396B4-AFE4-45A8-879F-49651934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40" y="644236"/>
            <a:ext cx="3999345" cy="2999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402</Words>
  <Application>Microsoft Office PowerPoint</Application>
  <PresentationFormat>On-screen Show (16:9)</PresentationFormat>
  <Paragraphs>81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Tw Cen MT</vt:lpstr>
      <vt:lpstr>Proxima Nova</vt:lpstr>
      <vt:lpstr>Arvo</vt:lpstr>
      <vt:lpstr>Ubuntu Light</vt:lpstr>
      <vt:lpstr>Arial</vt:lpstr>
      <vt:lpstr>Proxima Nova Semibold</vt:lpstr>
      <vt:lpstr>Bodoni</vt:lpstr>
      <vt:lpstr>Ubuntu</vt:lpstr>
      <vt:lpstr>SlidesGo Final Pages</vt:lpstr>
      <vt:lpstr>Droplet</vt:lpstr>
      <vt:lpstr>Đề tài: Pollution prediction</vt:lpstr>
      <vt:lpstr>Contents</vt:lpstr>
      <vt:lpstr>Về dataset</vt:lpstr>
      <vt:lpstr>PowerPoint Presentation</vt:lpstr>
      <vt:lpstr>Độ ẩm tương đối:</vt:lpstr>
      <vt:lpstr>PowerPoint Presentation</vt:lpstr>
      <vt:lpstr>PowerPoint Presentation</vt:lpstr>
      <vt:lpstr>Các Phương pháp sử dụng trong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Mean Absolute Error</vt:lpstr>
      <vt:lpstr>PowerPoint Presentation</vt:lpstr>
      <vt:lpstr>PowerPoint Presentation</vt:lpstr>
      <vt:lpstr>PowerPoint Presentation</vt:lpstr>
      <vt:lpstr>Tham khảo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AIman</dc:creator>
  <cp:lastModifiedBy>Student</cp:lastModifiedBy>
  <cp:revision>17</cp:revision>
  <dcterms:modified xsi:type="dcterms:W3CDTF">2020-09-24T06:51:17Z</dcterms:modified>
</cp:coreProperties>
</file>